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-876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Üstbilgi Yer Tutucusu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2 Veri Yer Tutucusu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F29FAE-4B48-4459-901D-83B0C251129E}" type="datetimeFigureOut">
              <a:rPr lang="tr-TR" smtClean="0"/>
              <a:t>17.08.2015</a:t>
            </a:fld>
            <a:endParaRPr lang="tr-TR"/>
          </a:p>
        </p:txBody>
      </p:sp>
      <p:sp>
        <p:nvSpPr>
          <p:cNvPr id="4" name="3 Slayt Görüntüsü Yer Tutucusu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4 Not Yer Tutucusu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5 Altbilgi Yer Tutucusu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6 Slayt Numarası Yer Tutucusu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A5FF3E-98D7-4E3C-8C2C-AC267F582DF9}" type="slidenum">
              <a:rPr lang="tr-TR" smtClean="0"/>
              <a:t>‹#›</a:t>
            </a:fld>
            <a:endParaRPr 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Slayt Görüntüsü Yer Tutucusu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Not Yer Tutucusu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tr-TR" dirty="0"/>
          </a:p>
        </p:txBody>
      </p:sp>
      <p:sp>
        <p:nvSpPr>
          <p:cNvPr id="4" name="3 Slayt Numarası Yer Tutucusu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5FF3E-98D7-4E3C-8C2C-AC267F582DF9}" type="slidenum">
              <a:rPr lang="tr-TR" smtClean="0"/>
              <a:t>4</a:t>
            </a:fld>
            <a:endParaRPr lang="tr-T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Asıl alt başlık stilini düzenlemek için tıklatın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1080975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2661263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417107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tr-TR" smtClean="0"/>
              <a:t>Asıl metin stillerini düzenlemek için tıklatın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1390115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2848328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1091310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40357707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1116961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230265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4112522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3837388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3513304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421282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2429424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99712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993793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250361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6615B12-6363-48F9-8FC1-341CB8AB3774}" type="datetimeFigureOut">
              <a:rPr lang="tr-TR" smtClean="0"/>
              <a:pPr/>
              <a:t>17.08.2015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DDFC1-B00B-41D8-A2D7-1511E87FB21B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xmlns="" val="8253459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436728"/>
            <a:ext cx="9144000" cy="3165310"/>
          </a:xfrm>
        </p:spPr>
        <p:txBody>
          <a:bodyPr>
            <a:normAutofit fontScale="90000"/>
          </a:bodyPr>
          <a:lstStyle/>
          <a:p>
            <a:pPr algn="ctr"/>
            <a:r>
              <a:rPr lang="tr-TR" sz="4800" b="1" dirty="0"/>
              <a:t>STROMAL PUNCTURE TREATMENT FOR CORNEAL EPITHELIAL BASAL MEMBRANE TRAUMAS</a:t>
            </a:r>
            <a:br>
              <a:rPr lang="tr-TR" sz="4800" b="1" dirty="0"/>
            </a:br>
            <a:endParaRPr lang="tr-TR" sz="4800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48386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tr-TR" sz="3600" b="1" dirty="0"/>
              <a:t>Bora </a:t>
            </a:r>
            <a:r>
              <a:rPr lang="tr-TR" sz="3600" b="1" dirty="0" smtClean="0"/>
              <a:t>Yüksel</a:t>
            </a:r>
          </a:p>
          <a:p>
            <a:pPr algn="ctr"/>
            <a:r>
              <a:rPr lang="tr-TR" sz="3600" b="1" dirty="0" smtClean="0"/>
              <a:t> U. </a:t>
            </a:r>
            <a:r>
              <a:rPr lang="tr-TR" sz="3600" b="1" dirty="0"/>
              <a:t>Duygu </a:t>
            </a:r>
            <a:r>
              <a:rPr lang="tr-TR" sz="3600" b="1" dirty="0" err="1" smtClean="0"/>
              <a:t>Uzunel</a:t>
            </a:r>
            <a:r>
              <a:rPr lang="tr-TR" sz="3600" b="1" dirty="0" smtClean="0"/>
              <a:t> </a:t>
            </a:r>
          </a:p>
          <a:p>
            <a:pPr algn="ctr"/>
            <a:r>
              <a:rPr lang="tr-TR" sz="3600" b="1" dirty="0" smtClean="0"/>
              <a:t>Tuncay </a:t>
            </a:r>
            <a:r>
              <a:rPr lang="tr-TR" sz="3600" b="1" dirty="0" err="1" smtClean="0"/>
              <a:t>Küsbeci</a:t>
            </a:r>
            <a:endParaRPr lang="tr-TR" sz="3600" b="1" dirty="0" smtClean="0"/>
          </a:p>
          <a:p>
            <a:endParaRPr lang="tr-TR" b="1" dirty="0"/>
          </a:p>
          <a:p>
            <a:r>
              <a:rPr lang="tr-TR" sz="2600" i="1" dirty="0" err="1" smtClean="0"/>
              <a:t>Izmir</a:t>
            </a:r>
            <a:r>
              <a:rPr lang="tr-TR" sz="2600" i="1" dirty="0" smtClean="0"/>
              <a:t> </a:t>
            </a:r>
            <a:r>
              <a:rPr lang="tr-TR" sz="2600" i="1" dirty="0" err="1"/>
              <a:t>Bozyaka</a:t>
            </a:r>
            <a:r>
              <a:rPr lang="tr-TR" sz="2600" i="1" dirty="0"/>
              <a:t> </a:t>
            </a:r>
            <a:r>
              <a:rPr lang="tr-TR" sz="2600" i="1" dirty="0" err="1"/>
              <a:t>Education</a:t>
            </a:r>
            <a:r>
              <a:rPr lang="tr-TR" sz="2600" i="1" dirty="0"/>
              <a:t> </a:t>
            </a:r>
            <a:r>
              <a:rPr lang="tr-TR" sz="2600" i="1" dirty="0" err="1"/>
              <a:t>and</a:t>
            </a:r>
            <a:r>
              <a:rPr lang="tr-TR" sz="2600" i="1" dirty="0"/>
              <a:t> </a:t>
            </a:r>
            <a:r>
              <a:rPr lang="tr-TR" sz="2600" i="1" dirty="0" err="1"/>
              <a:t>Research</a:t>
            </a:r>
            <a:r>
              <a:rPr lang="tr-TR" sz="2600" i="1" dirty="0"/>
              <a:t> </a:t>
            </a:r>
            <a:r>
              <a:rPr lang="tr-TR" sz="2600" i="1" dirty="0" err="1"/>
              <a:t>Hospital</a:t>
            </a:r>
            <a:endParaRPr lang="tr-TR" sz="2600" dirty="0"/>
          </a:p>
        </p:txBody>
      </p:sp>
      <p:pic>
        <p:nvPicPr>
          <p:cNvPr id="1026" name="Picture 2" descr="C:\Users\gozbankasıpol2\Desktop\IĞNELEME İKİ_001_009.bm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518743" y="16052800"/>
            <a:ext cx="5333436" cy="3018971"/>
          </a:xfrm>
          <a:prstGeom prst="rect">
            <a:avLst/>
          </a:prstGeom>
          <a:noFill/>
        </p:spPr>
      </p:pic>
      <p:pic>
        <p:nvPicPr>
          <p:cNvPr id="1027" name="Picture 3" descr="C:\Users\gozbankasıpol2\Desktop\IĞNELEME İKİ_001_009.bmp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49867" y="2971800"/>
            <a:ext cx="3202819" cy="2402114"/>
          </a:xfrm>
          <a:prstGeom prst="rect">
            <a:avLst/>
          </a:prstGeom>
          <a:noFill/>
        </p:spPr>
      </p:pic>
      <p:pic>
        <p:nvPicPr>
          <p:cNvPr id="1028" name="Picture 4" descr="C:\Users\gozbankasıpol2\Desktop\Ümit 6.5.2013.bmp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77981" y="2931885"/>
            <a:ext cx="3183467" cy="23876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181450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kdörtgen 3"/>
          <p:cNvSpPr/>
          <p:nvPr/>
        </p:nvSpPr>
        <p:spPr>
          <a:xfrm>
            <a:off x="1446663" y="1028343"/>
            <a:ext cx="8816453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2000" b="1" dirty="0" err="1" smtClean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Purpose</a:t>
            </a:r>
            <a:r>
              <a:rPr lang="tr-TR" sz="2000" b="1" dirty="0" smtClean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:</a:t>
            </a:r>
            <a:r>
              <a:rPr lang="tr-TR" sz="2000" dirty="0" smtClean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 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To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present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results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of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stromal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puncture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treatment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for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corneal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epithelial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basal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membrane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traumas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</a:t>
            </a:r>
          </a:p>
          <a:p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/>
            </a:r>
            <a:b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</a:br>
            <a:r>
              <a:rPr lang="tr-TR" sz="2000" b="1" dirty="0" err="1" smtClean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Material</a:t>
            </a:r>
            <a:r>
              <a:rPr lang="tr-TR" sz="2000" b="1" dirty="0" smtClean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b="1" dirty="0" err="1" smtClean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and</a:t>
            </a:r>
            <a:r>
              <a:rPr lang="tr-TR" sz="2000" b="1" dirty="0" smtClean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b="1" dirty="0" err="1" smtClean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Method</a:t>
            </a:r>
            <a:r>
              <a:rPr lang="tr-TR" sz="2000" b="1" dirty="0" smtClean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:</a:t>
            </a:r>
            <a:r>
              <a:rPr lang="tr-TR" sz="2000" dirty="0" smtClean="0">
                <a:solidFill>
                  <a:srgbClr val="FFC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 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2 Male, 4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female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patients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 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diagnosed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and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treated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between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March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2013-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February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2015 in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our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Cornea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department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were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enrolled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Mean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age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was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42.5 (22-61).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All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patients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presented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with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pain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and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discomfort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 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persisting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 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for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several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months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  Best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corrected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visual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acuity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was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between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counting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fingers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(CF)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and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20/100. </a:t>
            </a:r>
          </a:p>
          <a:p>
            <a:endParaRPr lang="tr-TR" sz="2000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On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slit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lamp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examination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,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large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epithelial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bullae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were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noticed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in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lower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half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of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cornea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Causes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of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trauma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were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paper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,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firewood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,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fist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and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nail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injury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 A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Nd:YAG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laser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stromal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puncture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was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performed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in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one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patient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 26G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insulin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needle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was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used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in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others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Topical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antibiotics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and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artificial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tears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were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given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after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the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procedure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 A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soft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bandage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contact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lens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was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applied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in 2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cases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Mean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follow-up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was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10.5 (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range</a:t>
            </a:r>
            <a:r>
              <a:rPr lang="tr-TR" sz="2000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, 4-24) </a:t>
            </a:r>
            <a:r>
              <a:rPr lang="tr-TR" sz="2000" dirty="0" err="1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months</a:t>
            </a:r>
            <a:r>
              <a:rPr lang="tr-TR" dirty="0" smtClean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xmlns="" val="1895250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 smtClean="0"/>
              <a:t>RESULTS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1103312" y="1659989"/>
            <a:ext cx="5410030" cy="4600134"/>
          </a:xfrm>
        </p:spPr>
        <p:txBody>
          <a:bodyPr>
            <a:noAutofit/>
          </a:bodyPr>
          <a:lstStyle/>
          <a:p>
            <a:r>
              <a:rPr lang="tr-TR" sz="2000" dirty="0" err="1" smtClean="0"/>
              <a:t>Epithelial</a:t>
            </a:r>
            <a:r>
              <a:rPr lang="tr-TR" sz="2000" dirty="0" smtClean="0"/>
              <a:t> </a:t>
            </a:r>
            <a:r>
              <a:rPr lang="tr-TR" sz="2000" dirty="0" err="1"/>
              <a:t>bullae</a:t>
            </a:r>
            <a:r>
              <a:rPr lang="tr-TR" sz="2000" dirty="0"/>
              <a:t> </a:t>
            </a:r>
            <a:r>
              <a:rPr lang="tr-TR" sz="2000" dirty="0" err="1"/>
              <a:t>recurred</a:t>
            </a:r>
            <a:r>
              <a:rPr lang="tr-TR" sz="2000" dirty="0"/>
              <a:t>  in 1 </a:t>
            </a:r>
            <a:r>
              <a:rPr lang="tr-TR" sz="2000" dirty="0" err="1"/>
              <a:t>patient</a:t>
            </a:r>
            <a:r>
              <a:rPr lang="tr-TR" sz="2000" dirty="0"/>
              <a:t> </a:t>
            </a:r>
            <a:r>
              <a:rPr lang="tr-TR" sz="2000" dirty="0" err="1"/>
              <a:t>who</a:t>
            </a:r>
            <a:r>
              <a:rPr lang="tr-TR" sz="2000" dirty="0"/>
              <a:t> had </a:t>
            </a:r>
            <a:r>
              <a:rPr lang="tr-TR" sz="2000" dirty="0" err="1"/>
              <a:t>Nd:YAG</a:t>
            </a:r>
            <a:r>
              <a:rPr lang="tr-TR" sz="2000" dirty="0"/>
              <a:t> </a:t>
            </a:r>
            <a:r>
              <a:rPr lang="tr-TR" sz="2000" dirty="0" err="1"/>
              <a:t>laser</a:t>
            </a:r>
            <a:r>
              <a:rPr lang="tr-TR" sz="2000" dirty="0"/>
              <a:t> </a:t>
            </a:r>
            <a:r>
              <a:rPr lang="tr-TR" sz="2000" dirty="0" err="1"/>
              <a:t>stromal</a:t>
            </a:r>
            <a:r>
              <a:rPr lang="tr-TR" sz="2000" dirty="0"/>
              <a:t> </a:t>
            </a:r>
            <a:r>
              <a:rPr lang="tr-TR" sz="2000" dirty="0" err="1"/>
              <a:t>puncture</a:t>
            </a:r>
            <a:r>
              <a:rPr lang="tr-TR" sz="2000" dirty="0"/>
              <a:t> </a:t>
            </a:r>
            <a:r>
              <a:rPr lang="tr-TR" sz="2000" dirty="0" err="1"/>
              <a:t>earlier</a:t>
            </a:r>
            <a:r>
              <a:rPr lang="tr-TR" sz="2000" dirty="0"/>
              <a:t>. A </a:t>
            </a:r>
            <a:r>
              <a:rPr lang="tr-TR" sz="2000" dirty="0" err="1"/>
              <a:t>needle</a:t>
            </a:r>
            <a:r>
              <a:rPr lang="tr-TR" sz="2000" dirty="0"/>
              <a:t> </a:t>
            </a:r>
            <a:r>
              <a:rPr lang="tr-TR" sz="2000" dirty="0" err="1"/>
              <a:t>puncturing</a:t>
            </a:r>
            <a:r>
              <a:rPr lang="tr-TR" sz="2000" dirty="0"/>
              <a:t> </a:t>
            </a:r>
            <a:r>
              <a:rPr lang="tr-TR" sz="2000" dirty="0" err="1"/>
              <a:t>was</a:t>
            </a:r>
            <a:r>
              <a:rPr lang="tr-TR" sz="2000" dirty="0"/>
              <a:t> </a:t>
            </a:r>
            <a:r>
              <a:rPr lang="tr-TR" sz="2000" dirty="0" err="1"/>
              <a:t>performed</a:t>
            </a:r>
            <a:r>
              <a:rPr lang="tr-TR" sz="2000" dirty="0"/>
              <a:t> </a:t>
            </a:r>
            <a:r>
              <a:rPr lang="tr-TR" sz="2000" dirty="0" err="1"/>
              <a:t>and</a:t>
            </a:r>
            <a:r>
              <a:rPr lang="tr-TR" sz="2000" dirty="0"/>
              <a:t> </a:t>
            </a:r>
            <a:r>
              <a:rPr lang="tr-TR" sz="2000" dirty="0" err="1"/>
              <a:t>complete</a:t>
            </a:r>
            <a:r>
              <a:rPr lang="tr-TR" sz="2000" dirty="0"/>
              <a:t> </a:t>
            </a:r>
            <a:r>
              <a:rPr lang="tr-TR" sz="2000" dirty="0" err="1"/>
              <a:t>cure</a:t>
            </a:r>
            <a:r>
              <a:rPr lang="tr-TR" sz="2000" dirty="0"/>
              <a:t> </a:t>
            </a:r>
            <a:r>
              <a:rPr lang="tr-TR" sz="2000" dirty="0" err="1"/>
              <a:t>was</a:t>
            </a:r>
            <a:r>
              <a:rPr lang="tr-TR" sz="2000" dirty="0"/>
              <a:t> </a:t>
            </a:r>
            <a:r>
              <a:rPr lang="tr-TR" sz="2000" dirty="0" err="1"/>
              <a:t>achieved</a:t>
            </a:r>
            <a:r>
              <a:rPr lang="tr-TR" sz="2000" dirty="0"/>
              <a:t> in </a:t>
            </a:r>
            <a:r>
              <a:rPr lang="tr-TR" sz="2000" dirty="0" err="1" smtClean="0"/>
              <a:t>that</a:t>
            </a:r>
            <a:r>
              <a:rPr lang="tr-TR" sz="2000" dirty="0" smtClean="0"/>
              <a:t> </a:t>
            </a:r>
            <a:r>
              <a:rPr lang="tr-TR" sz="2000" dirty="0" err="1" smtClean="0"/>
              <a:t>patient</a:t>
            </a:r>
            <a:r>
              <a:rPr lang="tr-TR" sz="2000" dirty="0" smtClean="0"/>
              <a:t> </a:t>
            </a:r>
          </a:p>
          <a:p>
            <a:r>
              <a:rPr lang="tr-TR" sz="2000" dirty="0" smtClean="0"/>
              <a:t>BCVA </a:t>
            </a:r>
            <a:r>
              <a:rPr lang="tr-TR" sz="2000" dirty="0" err="1"/>
              <a:t>improved</a:t>
            </a:r>
            <a:r>
              <a:rPr lang="tr-TR" sz="2000" dirty="0"/>
              <a:t> </a:t>
            </a:r>
            <a:r>
              <a:rPr lang="tr-TR" sz="2000" dirty="0" err="1"/>
              <a:t>from</a:t>
            </a:r>
            <a:r>
              <a:rPr lang="tr-TR" sz="2000" dirty="0"/>
              <a:t> CF at </a:t>
            </a:r>
            <a:r>
              <a:rPr lang="tr-TR" sz="2000" dirty="0" err="1"/>
              <a:t>four</a:t>
            </a:r>
            <a:r>
              <a:rPr lang="tr-TR" sz="2000" dirty="0"/>
              <a:t> </a:t>
            </a:r>
            <a:r>
              <a:rPr lang="tr-TR" sz="2000" dirty="0" err="1"/>
              <a:t>meters</a:t>
            </a:r>
            <a:r>
              <a:rPr lang="tr-TR" sz="2000" dirty="0"/>
              <a:t> </a:t>
            </a:r>
            <a:r>
              <a:rPr lang="tr-TR" sz="2000" dirty="0" err="1"/>
              <a:t>to</a:t>
            </a:r>
            <a:r>
              <a:rPr lang="tr-TR" sz="2000" dirty="0"/>
              <a:t> 20/20. Full </a:t>
            </a:r>
            <a:r>
              <a:rPr lang="tr-TR" sz="2000" dirty="0" err="1"/>
              <a:t>recovery</a:t>
            </a:r>
            <a:r>
              <a:rPr lang="tr-TR" sz="2000" dirty="0"/>
              <a:t> </a:t>
            </a:r>
            <a:r>
              <a:rPr lang="tr-TR" sz="2000" dirty="0" err="1"/>
              <a:t>was</a:t>
            </a:r>
            <a:r>
              <a:rPr lang="tr-TR" sz="2000" dirty="0"/>
              <a:t> </a:t>
            </a:r>
            <a:r>
              <a:rPr lang="tr-TR" sz="2000" dirty="0" err="1"/>
              <a:t>achieved</a:t>
            </a:r>
            <a:r>
              <a:rPr lang="tr-TR" sz="2000" dirty="0"/>
              <a:t> in </a:t>
            </a:r>
            <a:r>
              <a:rPr lang="tr-TR" sz="2000" dirty="0" err="1"/>
              <a:t>the</a:t>
            </a:r>
            <a:r>
              <a:rPr lang="tr-TR" sz="2000" dirty="0"/>
              <a:t> rest of </a:t>
            </a:r>
            <a:r>
              <a:rPr lang="tr-TR" sz="2000" dirty="0" err="1"/>
              <a:t>the</a:t>
            </a:r>
            <a:r>
              <a:rPr lang="tr-TR" sz="2000" dirty="0"/>
              <a:t> </a:t>
            </a:r>
            <a:r>
              <a:rPr lang="tr-TR" sz="2000" dirty="0" err="1" smtClean="0"/>
              <a:t>eyes</a:t>
            </a:r>
            <a:endParaRPr lang="tr-TR" sz="2000" dirty="0" smtClean="0"/>
          </a:p>
          <a:p>
            <a:r>
              <a:rPr lang="tr-TR" sz="2000" dirty="0" err="1" smtClean="0"/>
              <a:t>The</a:t>
            </a:r>
            <a:r>
              <a:rPr lang="tr-TR" sz="2000" dirty="0" smtClean="0"/>
              <a:t> </a:t>
            </a:r>
            <a:r>
              <a:rPr lang="tr-TR" sz="2000" dirty="0" err="1"/>
              <a:t>epithelium</a:t>
            </a:r>
            <a:r>
              <a:rPr lang="tr-TR" sz="2000" dirty="0"/>
              <a:t> </a:t>
            </a:r>
            <a:r>
              <a:rPr lang="tr-TR" sz="2000" dirty="0" err="1"/>
              <a:t>was</a:t>
            </a:r>
            <a:r>
              <a:rPr lang="tr-TR" sz="2000" dirty="0"/>
              <a:t> </a:t>
            </a:r>
            <a:r>
              <a:rPr lang="tr-TR" sz="2000" dirty="0" err="1"/>
              <a:t>attached</a:t>
            </a:r>
            <a:r>
              <a:rPr lang="tr-TR" sz="2000" dirty="0"/>
              <a:t> </a:t>
            </a:r>
            <a:r>
              <a:rPr lang="tr-TR" sz="2000" dirty="0" err="1"/>
              <a:t>and</a:t>
            </a:r>
            <a:r>
              <a:rPr lang="tr-TR" sz="2000" dirty="0"/>
              <a:t> </a:t>
            </a:r>
            <a:r>
              <a:rPr lang="tr-TR" sz="2000" dirty="0" err="1"/>
              <a:t>the</a:t>
            </a:r>
            <a:r>
              <a:rPr lang="tr-TR" sz="2000" dirty="0"/>
              <a:t> </a:t>
            </a:r>
            <a:r>
              <a:rPr lang="tr-TR" sz="2000" dirty="0" err="1"/>
              <a:t>ocular</a:t>
            </a:r>
            <a:r>
              <a:rPr lang="tr-TR" sz="2000" dirty="0"/>
              <a:t> </a:t>
            </a:r>
            <a:r>
              <a:rPr lang="tr-TR" sz="2000" dirty="0" err="1"/>
              <a:t>surface</a:t>
            </a:r>
            <a:r>
              <a:rPr lang="tr-TR" sz="2000" dirty="0"/>
              <a:t> </a:t>
            </a:r>
            <a:r>
              <a:rPr lang="tr-TR" sz="2000" dirty="0" err="1"/>
              <a:t>was</a:t>
            </a:r>
            <a:r>
              <a:rPr lang="tr-TR" sz="2000" dirty="0"/>
              <a:t> </a:t>
            </a:r>
            <a:r>
              <a:rPr lang="tr-TR" sz="2000" dirty="0" err="1" smtClean="0"/>
              <a:t>smooth</a:t>
            </a:r>
            <a:r>
              <a:rPr lang="tr-TR" sz="2000" dirty="0" smtClean="0"/>
              <a:t> </a:t>
            </a:r>
          </a:p>
          <a:p>
            <a:r>
              <a:rPr lang="tr-TR" sz="2000" dirty="0" smtClean="0"/>
              <a:t>Visual </a:t>
            </a:r>
            <a:r>
              <a:rPr lang="tr-TR" sz="2000" dirty="0" err="1"/>
              <a:t>acuity</a:t>
            </a:r>
            <a:r>
              <a:rPr lang="tr-TR" sz="2000" dirty="0"/>
              <a:t> </a:t>
            </a:r>
            <a:r>
              <a:rPr lang="tr-TR" sz="2000" dirty="0" err="1"/>
              <a:t>improved</a:t>
            </a:r>
            <a:r>
              <a:rPr lang="tr-TR" sz="2000" dirty="0"/>
              <a:t> </a:t>
            </a:r>
            <a:r>
              <a:rPr lang="tr-TR" sz="2000" dirty="0" err="1"/>
              <a:t>to</a:t>
            </a:r>
            <a:r>
              <a:rPr lang="tr-TR" sz="2000" dirty="0"/>
              <a:t> 20/20 in </a:t>
            </a:r>
            <a:r>
              <a:rPr lang="tr-TR" sz="2000" dirty="0" err="1"/>
              <a:t>all</a:t>
            </a:r>
            <a:r>
              <a:rPr lang="tr-TR" sz="2000" dirty="0"/>
              <a:t> </a:t>
            </a:r>
            <a:r>
              <a:rPr lang="tr-TR" sz="2000" dirty="0" err="1"/>
              <a:t>cases</a:t>
            </a:r>
            <a:r>
              <a:rPr lang="tr-TR" sz="2000" dirty="0"/>
              <a:t> </a:t>
            </a:r>
            <a:r>
              <a:rPr lang="tr-TR" sz="2000" dirty="0" err="1"/>
              <a:t>with</a:t>
            </a:r>
            <a:r>
              <a:rPr lang="tr-TR" sz="2000" dirty="0"/>
              <a:t> no </a:t>
            </a:r>
            <a:r>
              <a:rPr lang="tr-TR" sz="2000" dirty="0" err="1"/>
              <a:t>recurrence</a:t>
            </a:r>
            <a:r>
              <a:rPr lang="tr-TR" sz="2000" dirty="0"/>
              <a:t> </a:t>
            </a:r>
            <a:r>
              <a:rPr lang="tr-TR" sz="2000" dirty="0" err="1"/>
              <a:t>during</a:t>
            </a:r>
            <a:r>
              <a:rPr lang="tr-TR" sz="2000" dirty="0"/>
              <a:t> </a:t>
            </a:r>
            <a:r>
              <a:rPr lang="tr-TR" sz="2000" dirty="0" err="1" smtClean="0"/>
              <a:t>follow</a:t>
            </a:r>
            <a:r>
              <a:rPr lang="tr-TR" sz="2000" dirty="0" smtClean="0"/>
              <a:t>-</a:t>
            </a:r>
            <a:r>
              <a:rPr lang="tr-TR" sz="2000" dirty="0" err="1" smtClean="0"/>
              <a:t>up</a:t>
            </a:r>
            <a:r>
              <a:rPr lang="tr-TR" sz="2000" dirty="0"/>
              <a:t/>
            </a:r>
            <a:br>
              <a:rPr lang="tr-TR" sz="2000" dirty="0"/>
            </a:br>
            <a:endParaRPr lang="tr-TR" sz="2000" dirty="0"/>
          </a:p>
        </p:txBody>
      </p:sp>
      <p:pic>
        <p:nvPicPr>
          <p:cNvPr id="2050" name="Picture 2" descr="C:\Users\gozbankasıpol2\Desktop\Ümit 6.5.2013 Fl.bmp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19241" y="2071557"/>
            <a:ext cx="4395788" cy="329684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347578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Female</a:t>
            </a:r>
            <a:r>
              <a:rPr lang="tr-TR" dirty="0" smtClean="0"/>
              <a:t> (61)</a:t>
            </a:r>
            <a:br>
              <a:rPr lang="tr-TR" dirty="0" smtClean="0"/>
            </a:br>
            <a:r>
              <a:rPr lang="tr-TR" dirty="0" err="1" smtClean="0"/>
              <a:t>Paper</a:t>
            </a:r>
            <a:r>
              <a:rPr lang="tr-TR" dirty="0" smtClean="0"/>
              <a:t> </a:t>
            </a:r>
            <a:r>
              <a:rPr lang="tr-TR" dirty="0" err="1" smtClean="0"/>
              <a:t>injury</a:t>
            </a:r>
            <a:r>
              <a:rPr lang="tr-TR" dirty="0" smtClean="0"/>
              <a:t> 6 </a:t>
            </a:r>
            <a:r>
              <a:rPr lang="tr-TR" dirty="0" err="1" smtClean="0"/>
              <a:t>months</a:t>
            </a:r>
            <a:r>
              <a:rPr lang="tr-TR" dirty="0" smtClean="0"/>
              <a:t> </a:t>
            </a:r>
            <a:r>
              <a:rPr lang="tr-TR" dirty="0" err="1" smtClean="0"/>
              <a:t>ago</a:t>
            </a:r>
            <a:endParaRPr lang="tr-TR" dirty="0"/>
          </a:p>
        </p:txBody>
      </p:sp>
      <p:sp>
        <p:nvSpPr>
          <p:cNvPr id="5" name="4 Metin Yer Tutucusu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b="1" dirty="0" smtClean="0"/>
              <a:t>VA: CF at 3 </a:t>
            </a:r>
            <a:r>
              <a:rPr lang="tr-TR" b="1" dirty="0" err="1" smtClean="0"/>
              <a:t>meters</a:t>
            </a:r>
            <a:endParaRPr lang="tr-TR" b="1" dirty="0"/>
          </a:p>
        </p:txBody>
      </p:sp>
      <p:sp>
        <p:nvSpPr>
          <p:cNvPr id="7" name="6 Metin Yer Tutucusu"/>
          <p:cNvSpPr>
            <a:spLocks noGrp="1"/>
          </p:cNvSpPr>
          <p:nvPr>
            <p:ph type="body" sz="quarter" idx="3"/>
          </p:nvPr>
        </p:nvSpPr>
        <p:spPr>
          <a:xfrm>
            <a:off x="5893646" y="2017542"/>
            <a:ext cx="4396339" cy="576262"/>
          </a:xfrm>
        </p:spPr>
        <p:txBody>
          <a:bodyPr/>
          <a:lstStyle/>
          <a:p>
            <a:r>
              <a:rPr lang="tr-TR" b="1" dirty="0" err="1" smtClean="0"/>
              <a:t>Six</a:t>
            </a:r>
            <a:r>
              <a:rPr lang="tr-TR" b="1" dirty="0" smtClean="0"/>
              <a:t> </a:t>
            </a:r>
            <a:r>
              <a:rPr lang="tr-TR" b="1" dirty="0" err="1" smtClean="0"/>
              <a:t>months</a:t>
            </a:r>
            <a:r>
              <a:rPr lang="tr-TR" b="1" dirty="0" smtClean="0"/>
              <a:t> </a:t>
            </a:r>
            <a:r>
              <a:rPr lang="tr-TR" b="1" dirty="0" err="1" smtClean="0"/>
              <a:t>after</a:t>
            </a:r>
            <a:r>
              <a:rPr lang="tr-TR" b="1" dirty="0" smtClean="0"/>
              <a:t> </a:t>
            </a:r>
            <a:r>
              <a:rPr lang="tr-TR" b="1" dirty="0" err="1" smtClean="0"/>
              <a:t>stromal</a:t>
            </a:r>
            <a:r>
              <a:rPr lang="tr-TR" b="1" dirty="0" smtClean="0"/>
              <a:t> </a:t>
            </a:r>
            <a:r>
              <a:rPr lang="tr-TR" b="1" dirty="0" err="1" smtClean="0"/>
              <a:t>puncture</a:t>
            </a:r>
            <a:r>
              <a:rPr lang="tr-TR" b="1" dirty="0" smtClean="0"/>
              <a:t>. VA: 20/20</a:t>
            </a:r>
            <a:endParaRPr lang="tr-TR" b="1" dirty="0"/>
          </a:p>
        </p:txBody>
      </p:sp>
      <p:pic>
        <p:nvPicPr>
          <p:cNvPr id="3074" name="Picture 2" descr="C:\Users\gozbankasıpol2\Desktop\ürküş 3.5.2013.bmp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04839" y="2933997"/>
            <a:ext cx="4395787" cy="3296840"/>
          </a:xfrm>
          <a:prstGeom prst="rect">
            <a:avLst/>
          </a:prstGeom>
          <a:noFill/>
        </p:spPr>
      </p:pic>
      <p:pic>
        <p:nvPicPr>
          <p:cNvPr id="3075" name="Picture 3" descr="C:\Users\gozbankasıpol2\Desktop\YAG İĞNELEME 20.10.2014.bmp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964165" y="2891792"/>
            <a:ext cx="4395788" cy="329684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CONCLUSION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These</a:t>
            </a:r>
            <a:r>
              <a:rPr lang="tr-TR" dirty="0"/>
              <a:t> </a:t>
            </a:r>
            <a:r>
              <a:rPr lang="tr-TR" dirty="0" err="1"/>
              <a:t>cases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usually</a:t>
            </a:r>
            <a:r>
              <a:rPr lang="tr-TR" dirty="0"/>
              <a:t> </a:t>
            </a:r>
            <a:r>
              <a:rPr lang="tr-TR" dirty="0" err="1"/>
              <a:t>unrecognized</a:t>
            </a:r>
            <a:r>
              <a:rPr lang="tr-TR" dirty="0"/>
              <a:t> on </a:t>
            </a:r>
            <a:r>
              <a:rPr lang="tr-TR" dirty="0" err="1"/>
              <a:t>cursory</a:t>
            </a:r>
            <a:r>
              <a:rPr lang="tr-TR" dirty="0"/>
              <a:t> </a:t>
            </a:r>
            <a:r>
              <a:rPr lang="tr-TR" dirty="0" err="1"/>
              <a:t>examination</a:t>
            </a:r>
            <a:r>
              <a:rPr lang="tr-TR" dirty="0"/>
              <a:t>.  </a:t>
            </a:r>
            <a:r>
              <a:rPr lang="tr-TR" dirty="0" err="1"/>
              <a:t>So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, </a:t>
            </a:r>
            <a:r>
              <a:rPr lang="tr-TR" dirty="0" err="1"/>
              <a:t>patients</a:t>
            </a:r>
            <a:r>
              <a:rPr lang="tr-TR" dirty="0"/>
              <a:t> </a:t>
            </a:r>
            <a:r>
              <a:rPr lang="tr-TR" dirty="0" err="1"/>
              <a:t>suffer</a:t>
            </a:r>
            <a:r>
              <a:rPr lang="tr-TR" dirty="0"/>
              <a:t> </a:t>
            </a:r>
            <a:r>
              <a:rPr lang="tr-TR" dirty="0" err="1"/>
              <a:t>pain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discomfort</a:t>
            </a:r>
            <a:r>
              <a:rPr lang="tr-TR" dirty="0"/>
              <a:t> 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several</a:t>
            </a:r>
            <a:r>
              <a:rPr lang="tr-TR" dirty="0"/>
              <a:t> </a:t>
            </a:r>
            <a:r>
              <a:rPr lang="tr-TR" dirty="0" err="1"/>
              <a:t>months</a:t>
            </a:r>
            <a:r>
              <a:rPr lang="tr-TR" dirty="0"/>
              <a:t> </a:t>
            </a:r>
            <a:r>
              <a:rPr lang="tr-TR" dirty="0" err="1"/>
              <a:t>despite</a:t>
            </a:r>
            <a:r>
              <a:rPr lang="tr-TR" dirty="0"/>
              <a:t> </a:t>
            </a:r>
            <a:r>
              <a:rPr lang="tr-TR" dirty="0" err="1"/>
              <a:t>lubrication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other</a:t>
            </a:r>
            <a:r>
              <a:rPr lang="tr-TR" dirty="0"/>
              <a:t> </a:t>
            </a:r>
            <a:r>
              <a:rPr lang="tr-TR" dirty="0" err="1" smtClean="0"/>
              <a:t>treatments</a:t>
            </a:r>
            <a:r>
              <a:rPr lang="tr-TR" dirty="0" smtClean="0"/>
              <a:t> </a:t>
            </a:r>
          </a:p>
          <a:p>
            <a:r>
              <a:rPr lang="tr-TR" dirty="0" err="1" smtClean="0"/>
              <a:t>Stromal</a:t>
            </a:r>
            <a:r>
              <a:rPr lang="tr-TR" dirty="0" smtClean="0"/>
              <a:t> </a:t>
            </a:r>
            <a:r>
              <a:rPr lang="tr-TR" dirty="0" err="1"/>
              <a:t>puncturing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a </a:t>
            </a:r>
            <a:r>
              <a:rPr lang="tr-TR" dirty="0" err="1"/>
              <a:t>needle</a:t>
            </a:r>
            <a:r>
              <a:rPr lang="tr-TR" dirty="0"/>
              <a:t> </a:t>
            </a:r>
            <a:r>
              <a:rPr lang="tr-TR" dirty="0" err="1"/>
              <a:t>or</a:t>
            </a:r>
            <a:r>
              <a:rPr lang="tr-TR" dirty="0"/>
              <a:t> </a:t>
            </a:r>
            <a:r>
              <a:rPr lang="tr-TR" dirty="0" err="1"/>
              <a:t>Nd</a:t>
            </a:r>
            <a:r>
              <a:rPr lang="tr-TR" dirty="0"/>
              <a:t>:YAG </a:t>
            </a:r>
            <a:r>
              <a:rPr lang="tr-TR" dirty="0" err="1"/>
              <a:t>laser</a:t>
            </a:r>
            <a:r>
              <a:rPr lang="tr-TR" dirty="0"/>
              <a:t> is a </a:t>
            </a:r>
            <a:r>
              <a:rPr lang="tr-TR" dirty="0" err="1"/>
              <a:t>safe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effective</a:t>
            </a:r>
            <a:r>
              <a:rPr lang="tr-TR" dirty="0"/>
              <a:t> </a:t>
            </a:r>
            <a:r>
              <a:rPr lang="tr-TR" dirty="0" err="1" smtClean="0"/>
              <a:t>treatment</a:t>
            </a:r>
            <a:r>
              <a:rPr lang="tr-TR" dirty="0" smtClean="0"/>
              <a:t> </a:t>
            </a:r>
            <a:r>
              <a:rPr lang="tr-TR" dirty="0" err="1" smtClean="0"/>
              <a:t>that</a:t>
            </a:r>
            <a:r>
              <a:rPr lang="tr-TR" dirty="0" smtClean="0"/>
              <a:t> </a:t>
            </a:r>
            <a:r>
              <a:rPr lang="tr-TR" dirty="0" err="1" smtClean="0"/>
              <a:t>provides</a:t>
            </a:r>
            <a:r>
              <a:rPr lang="tr-TR" dirty="0" smtClean="0"/>
              <a:t> </a:t>
            </a:r>
            <a:r>
              <a:rPr lang="tr-TR" dirty="0" err="1"/>
              <a:t>patients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relief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symptoms</a:t>
            </a:r>
            <a:r>
              <a:rPr lang="tr-TR" dirty="0"/>
              <a:t>, </a:t>
            </a:r>
            <a:r>
              <a:rPr lang="tr-TR" dirty="0" err="1"/>
              <a:t>reattachment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epithelium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reestablishement</a:t>
            </a:r>
            <a:r>
              <a:rPr lang="tr-TR" dirty="0"/>
              <a:t> of a </a:t>
            </a:r>
            <a:r>
              <a:rPr lang="tr-TR" dirty="0" err="1"/>
              <a:t>healthy</a:t>
            </a:r>
            <a:r>
              <a:rPr lang="tr-TR" dirty="0"/>
              <a:t> ocular </a:t>
            </a:r>
            <a:r>
              <a:rPr lang="tr-TR" dirty="0" err="1" smtClean="0"/>
              <a:t>surface</a:t>
            </a:r>
            <a:r>
              <a:rPr lang="tr-TR" dirty="0" smtClean="0"/>
              <a:t>.</a:t>
            </a:r>
          </a:p>
          <a:p>
            <a:endParaRPr lang="tr-TR" dirty="0" smtClean="0"/>
          </a:p>
          <a:p>
            <a:pPr algn="r">
              <a:buNone/>
            </a:pPr>
            <a:r>
              <a:rPr lang="tr-TR" dirty="0" err="1" smtClean="0"/>
              <a:t>Thank</a:t>
            </a:r>
            <a:r>
              <a:rPr lang="tr-TR" dirty="0" smtClean="0"/>
              <a:t> </a:t>
            </a:r>
            <a:r>
              <a:rPr lang="tr-TR" dirty="0" err="1" smtClean="0"/>
              <a:t>you</a:t>
            </a:r>
            <a:r>
              <a:rPr lang="tr-TR" dirty="0" smtClean="0"/>
              <a:t>!</a:t>
            </a: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xmlns="" val="32693057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İyon">
  <a:themeElements>
    <a:clrScheme name="İy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İy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İy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25</TotalTime>
  <Words>60</Words>
  <Application>Microsoft Office PowerPoint</Application>
  <PresentationFormat>Özel</PresentationFormat>
  <Paragraphs>24</Paragraphs>
  <Slides>5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5</vt:i4>
      </vt:variant>
    </vt:vector>
  </HeadingPairs>
  <TitlesOfParts>
    <vt:vector size="6" baseType="lpstr">
      <vt:lpstr>İyon</vt:lpstr>
      <vt:lpstr>STROMAL PUNCTURE TREATMENT FOR CORNEAL EPITHELIAL BASAL MEMBRANE TRAUMAS </vt:lpstr>
      <vt:lpstr>Slayt 2</vt:lpstr>
      <vt:lpstr>RESULTS</vt:lpstr>
      <vt:lpstr>Female (61) Paper injury 6 months ago</vt:lpstr>
      <vt:lpstr>CONCLUSION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STROMAL PUNCTURE TREATMENT FOR CORNEAL EPITHELIAL BASAL MEMBRANE TRAUMAS </dc:title>
  <dc:creator>Ozan Yüksel</dc:creator>
  <cp:lastModifiedBy>gozbankasıpol2</cp:lastModifiedBy>
  <cp:revision>4</cp:revision>
  <dcterms:created xsi:type="dcterms:W3CDTF">2015-08-15T14:07:36Z</dcterms:created>
  <dcterms:modified xsi:type="dcterms:W3CDTF">2015-08-17T14:04:07Z</dcterms:modified>
</cp:coreProperties>
</file>

<file path=docProps/thumbnail.jpeg>
</file>